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16"/>
  </p:notesMasterIdLst>
  <p:sldIdLst>
    <p:sldId id="256" r:id="rId3"/>
    <p:sldId id="258" r:id="rId4"/>
    <p:sldId id="261" r:id="rId5"/>
    <p:sldId id="262" r:id="rId6"/>
    <p:sldId id="259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0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veat" panose="020B0604020202020204" charset="0"/>
      <p:regular r:id="rId21"/>
      <p:bold r:id="rId22"/>
    </p:embeddedFont>
    <p:embeddedFont>
      <p:font typeface="Open Sans" panose="020B0604020202020204" charset="0"/>
      <p:regular r:id="rId23"/>
      <p:bold r:id="rId24"/>
      <p:italic r:id="rId25"/>
      <p:boldItalic r:id="rId26"/>
    </p:embeddedFont>
    <p:embeddedFont>
      <p:font typeface="Roboto" panose="020B0604020202020204" charset="0"/>
      <p:regular r:id="rId27"/>
      <p:bold r:id="rId28"/>
      <p:italic r:id="rId29"/>
      <p:boldItalic r:id="rId30"/>
    </p:embeddedFont>
    <p:embeddedFont>
      <p:font typeface="Roboto Medium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jylxTICfC1peabVkMYcDb5l71a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C2F0B2-A963-4EA9-9A20-3586C8D06647}">
  <a:tblStyle styleId="{1EC2F0B2-A963-4EA9-9A20-3586C8D0664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ableStyles" Target="tableStyle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customschemas.google.com/relationships/presentationmetadata" Target="meta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c4c427c7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0" name="Google Shape;110;g26c4c427c7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c4c427c72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26c4c427c72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632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c4c427c72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26c4c427c72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5955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c4c427c72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26c4c427c72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083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c4c427c72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26c4c427c72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c4c427c72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26c4c427c72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c4c427c72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26c4c427c72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577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c4c427c72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26c4c427c72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220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c4c427c72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26c4c427c72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c4c427c72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26c4c427c72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547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c4c427c72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26c4c427c72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003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c4c427c72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26c4c427c72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5887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c4c427c72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26c4c427c72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147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6c4c427c72_0_1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g26c4c427c72_0_1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g26c4c427c72_0_1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6c4c427c72_0_18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6" name="Google Shape;66;g26c4c427c72_0_18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7" name="Google Shape;67;g26c4c427c72_0_1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c4c427c72_0_18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1" name="Google Shape;71;g26c4c427c72_0_1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6c4c427c72_0_1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g26c4c427c72_0_1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5" name="Google Shape;75;g26c4c427c72_0_19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g26c4c427c72_0_1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6c4c427c72_0_1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g26c4c427c72_0_1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6c4c427c72_0_19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g26c4c427c72_0_19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3" name="Google Shape;83;g26c4c427c72_0_1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6c4c427c72_0_20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6" name="Google Shape;86;g26c4c427c72_0_2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 txBox="1">
            <a:spLocks noGrp="1"/>
          </p:cNvSpPr>
          <p:nvPr>
            <p:ph type="title"/>
          </p:nvPr>
        </p:nvSpPr>
        <p:spPr>
          <a:xfrm>
            <a:off x="438150" y="1609089"/>
            <a:ext cx="8267700" cy="1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400" b="1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body" idx="1"/>
          </p:nvPr>
        </p:nvSpPr>
        <p:spPr>
          <a:xfrm>
            <a:off x="388937" y="1603438"/>
            <a:ext cx="83661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700" b="1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c4c427c72_0_20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g26c4c427c72_0_20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0" name="Google Shape;90;g26c4c427c72_0_20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1" name="Google Shape;91;g26c4c427c72_0_20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g26c4c427c72_0_2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6c4c427c72_0_21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95" name="Google Shape;95;g26c4c427c72_0_2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c4c427c72_0_21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g26c4c427c72_0_21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g26c4c427c72_0_2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c4c427c72_0_2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6c4c427c72_0_2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68287"/>
              </a:buClr>
              <a:buSzPts val="3300"/>
              <a:buFont typeface="Roboto"/>
              <a:buNone/>
              <a:defRPr b="1">
                <a:solidFill>
                  <a:srgbClr val="46828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g26c4c427c72_0_22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g26c4c427c72_0_221"/>
          <p:cNvSpPr txBox="1">
            <a:spLocks noGrp="1"/>
          </p:cNvSpPr>
          <p:nvPr>
            <p:ph type="dt" idx="10"/>
          </p:nvPr>
        </p:nvSpPr>
        <p:spPr>
          <a:xfrm>
            <a:off x="624888" y="474277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g26c4c427c72_0_2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g26c4c427c72_0_2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c4c427c72_0_1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g26c4c427c72_0_1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g26c4c427c72_0_1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A2A7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g26c4c427c72_0_6"/>
          <p:cNvPicPr preferRelativeResize="0"/>
          <p:nvPr/>
        </p:nvPicPr>
        <p:blipFill rotWithShape="1">
          <a:blip r:embed="rId3">
            <a:alphaModFix/>
          </a:blip>
          <a:srcRect l="44385" r="23207" b="4798"/>
          <a:stretch/>
        </p:blipFill>
        <p:spPr>
          <a:xfrm>
            <a:off x="0" y="0"/>
            <a:ext cx="2622848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26c4c427c72_0_6"/>
          <p:cNvSpPr txBox="1"/>
          <p:nvPr/>
        </p:nvSpPr>
        <p:spPr>
          <a:xfrm>
            <a:off x="2902325" y="406300"/>
            <a:ext cx="436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id" sz="2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ANALYSIS</a:t>
            </a:r>
            <a:endParaRPr sz="2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g26c4c427c72_0_6"/>
          <p:cNvSpPr txBox="1"/>
          <p:nvPr/>
        </p:nvSpPr>
        <p:spPr>
          <a:xfrm>
            <a:off x="2971725" y="2997225"/>
            <a:ext cx="60051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5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Oleh : (Nama Kamu)</a:t>
            </a: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g26c4c427c72_0_6"/>
          <p:cNvSpPr txBox="1"/>
          <p:nvPr/>
        </p:nvSpPr>
        <p:spPr>
          <a:xfrm>
            <a:off x="2826125" y="1747813"/>
            <a:ext cx="60051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id" sz="50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Visualization Practice</a:t>
            </a:r>
            <a:endParaRPr sz="50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6" name="Google Shape;116;g26c4c427c72_0_6"/>
          <p:cNvCxnSpPr/>
          <p:nvPr/>
        </p:nvCxnSpPr>
        <p:spPr>
          <a:xfrm>
            <a:off x="2971725" y="4105447"/>
            <a:ext cx="1053300" cy="0"/>
          </a:xfrm>
          <a:prstGeom prst="straightConnector1">
            <a:avLst/>
          </a:prstGeom>
          <a:noFill/>
          <a:ln w="476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117;g26c4c427c72_0_6"/>
          <p:cNvSpPr/>
          <p:nvPr/>
        </p:nvSpPr>
        <p:spPr>
          <a:xfrm>
            <a:off x="2971725" y="4345442"/>
            <a:ext cx="3808149" cy="586519"/>
          </a:xfrm>
          <a:custGeom>
            <a:avLst/>
            <a:gdLst/>
            <a:ahLst/>
            <a:cxnLst/>
            <a:rect l="l" t="t" r="r" b="b"/>
            <a:pathLst>
              <a:path w="2347087" h="361491" extrusionOk="0">
                <a:moveTo>
                  <a:pt x="30498" y="0"/>
                </a:moveTo>
                <a:lnTo>
                  <a:pt x="2316590" y="0"/>
                </a:lnTo>
                <a:cubicBezTo>
                  <a:pt x="2324678" y="0"/>
                  <a:pt x="2332435" y="3213"/>
                  <a:pt x="2338155" y="8933"/>
                </a:cubicBezTo>
                <a:cubicBezTo>
                  <a:pt x="2343874" y="14652"/>
                  <a:pt x="2347087" y="22409"/>
                  <a:pt x="2347087" y="30498"/>
                </a:cubicBezTo>
                <a:lnTo>
                  <a:pt x="2347087" y="330993"/>
                </a:lnTo>
                <a:cubicBezTo>
                  <a:pt x="2347087" y="339082"/>
                  <a:pt x="2343874" y="346839"/>
                  <a:pt x="2338155" y="352558"/>
                </a:cubicBezTo>
                <a:cubicBezTo>
                  <a:pt x="2332435" y="358278"/>
                  <a:pt x="2324678" y="361491"/>
                  <a:pt x="2316590" y="361491"/>
                </a:cubicBezTo>
                <a:lnTo>
                  <a:pt x="30498" y="361491"/>
                </a:lnTo>
                <a:cubicBezTo>
                  <a:pt x="22409" y="361491"/>
                  <a:pt x="14652" y="358278"/>
                  <a:pt x="8933" y="352558"/>
                </a:cubicBezTo>
                <a:cubicBezTo>
                  <a:pt x="3213" y="346839"/>
                  <a:pt x="0" y="339082"/>
                  <a:pt x="0" y="330993"/>
                </a:cubicBezTo>
                <a:lnTo>
                  <a:pt x="0" y="30498"/>
                </a:lnTo>
                <a:cubicBezTo>
                  <a:pt x="0" y="22409"/>
                  <a:pt x="3213" y="14652"/>
                  <a:pt x="8933" y="8933"/>
                </a:cubicBezTo>
                <a:cubicBezTo>
                  <a:pt x="14652" y="3213"/>
                  <a:pt x="22409" y="0"/>
                  <a:pt x="30498" y="0"/>
                </a:cubicBezTo>
                <a:close/>
              </a:path>
            </a:pathLst>
          </a:custGeom>
          <a:solidFill>
            <a:srgbClr val="1155CC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26c4c427c72_0_6"/>
          <p:cNvSpPr txBox="1"/>
          <p:nvPr/>
        </p:nvSpPr>
        <p:spPr>
          <a:xfrm>
            <a:off x="3128550" y="4423125"/>
            <a:ext cx="3571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 sz="14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JOIN THE BEST UPSKILLING COMMUNITY</a:t>
            </a:r>
            <a:endParaRPr sz="7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d" sz="1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WITH ME at</a:t>
            </a:r>
            <a:r>
              <a:rPr lang="id" sz="15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myskill.id/bootcamp</a:t>
            </a:r>
            <a:endParaRPr sz="7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g26c4c427c72_0_6"/>
          <p:cNvSpPr txBox="1"/>
          <p:nvPr/>
        </p:nvSpPr>
        <p:spPr>
          <a:xfrm>
            <a:off x="2826125" y="76200"/>
            <a:ext cx="311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 sz="14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SHORT CLASS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26c4c427c72_0_6"/>
          <p:cNvSpPr txBox="1"/>
          <p:nvPr/>
        </p:nvSpPr>
        <p:spPr>
          <a:xfrm>
            <a:off x="6950475" y="4500100"/>
            <a:ext cx="21408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MINI TASK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g26c4c427c72_0_6"/>
          <p:cNvSpPr/>
          <p:nvPr/>
        </p:nvSpPr>
        <p:spPr>
          <a:xfrm>
            <a:off x="7868850" y="186749"/>
            <a:ext cx="10533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g26c4c427c72_0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53425" y="186750"/>
            <a:ext cx="684150" cy="6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26c4c427c72_0_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6c4c427c72_0_6"/>
          <p:cNvSpPr txBox="1"/>
          <p:nvPr/>
        </p:nvSpPr>
        <p:spPr>
          <a:xfrm>
            <a:off x="3619500" y="1541575"/>
            <a:ext cx="5588100" cy="20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lang="id" sz="56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Python Introduction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26c4c427c72_0_6"/>
          <p:cNvSpPr txBox="1"/>
          <p:nvPr/>
        </p:nvSpPr>
        <p:spPr>
          <a:xfrm>
            <a:off x="3563525" y="1004200"/>
            <a:ext cx="51159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d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Portofolio - Short Class</a:t>
            </a:r>
            <a:endParaRPr sz="23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" name="Google Shape;126;g26c4c427c72_0_6"/>
          <p:cNvSpPr txBox="1"/>
          <p:nvPr/>
        </p:nvSpPr>
        <p:spPr>
          <a:xfrm>
            <a:off x="3619500" y="3812800"/>
            <a:ext cx="530265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d" sz="2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Owner:</a:t>
            </a:r>
            <a:r>
              <a:rPr lang="en-US" sz="2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Muhammad Aziz Habiburrahim</a:t>
            </a:r>
            <a:endParaRPr sz="23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g26c4c427c72_0_6"/>
          <p:cNvSpPr txBox="1"/>
          <p:nvPr/>
        </p:nvSpPr>
        <p:spPr>
          <a:xfrm>
            <a:off x="3639125" y="4404650"/>
            <a:ext cx="51159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 sz="1400" b="0" i="0" u="none" strike="noStrike" cap="none">
                <a:solidFill>
                  <a:srgbClr val="000000"/>
                </a:solidFill>
                <a:highlight>
                  <a:srgbClr val="FFF2CC"/>
                </a:highlight>
                <a:latin typeface="Arial"/>
                <a:ea typeface="Arial"/>
                <a:cs typeface="Arial"/>
                <a:sym typeface="Arial"/>
              </a:rPr>
              <a:t>Build your skill and portfolio via myskill.id/bootcamp </a:t>
            </a:r>
            <a:endParaRPr sz="1400" b="0" i="0" u="none" strike="noStrike" cap="none">
              <a:solidFill>
                <a:srgbClr val="000000"/>
              </a:solidFill>
              <a:highlight>
                <a:srgbClr val="FFF2CC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c4c427c72_0_227"/>
          <p:cNvSpPr txBox="1">
            <a:spLocks noGrp="1"/>
          </p:cNvSpPr>
          <p:nvPr>
            <p:ph type="title"/>
          </p:nvPr>
        </p:nvSpPr>
        <p:spPr>
          <a:xfrm>
            <a:off x="202750" y="198875"/>
            <a:ext cx="8629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None/>
            </a:pPr>
            <a:r>
              <a:rPr lang="id" sz="3040" b="1">
                <a:solidFill>
                  <a:srgbClr val="36949B"/>
                </a:solidFill>
                <a:latin typeface="Roboto"/>
                <a:ea typeface="Roboto"/>
                <a:cs typeface="Roboto"/>
                <a:sym typeface="Roboto"/>
              </a:rPr>
              <a:t>Python Practice in Google Collaboration</a:t>
            </a:r>
            <a:endParaRPr sz="232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g26c4c427c72_0_227"/>
          <p:cNvSpPr txBox="1"/>
          <p:nvPr/>
        </p:nvSpPr>
        <p:spPr>
          <a:xfrm>
            <a:off x="212775" y="771575"/>
            <a:ext cx="82323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d" sz="120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Screenshot hasil latihan menggunakan dataset dan google collab yang sudah disediakan pada slide ini. </a:t>
            </a:r>
            <a:endParaRPr sz="1200" i="0" u="none" strike="noStrike" cap="none">
              <a:solidFill>
                <a:srgbClr val="8888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0" name="Google Shape;180;g26c4c427c72_0_227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181" name="Google Shape;181;g26c4c427c72_0_227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26c4c427c72_0_227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26c4c427c72_0_227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g26c4c427c72_0_227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185" name="Google Shape;185;g26c4c427c72_0_227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26c4c427c72_0_227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26c4c427c72_0_227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26c4c427c72_0_227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26c4c427c72_0_227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g26c4c427c72_0_227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g26c4c427c72_0_227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26c4c427c72_0_227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26c4c427c72_0_227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g26c4c427c72_0_22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95" name="Google Shape;195;g26c4c427c72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6c4c427c72_0_227"/>
          <p:cNvSpPr txBox="1"/>
          <p:nvPr/>
        </p:nvSpPr>
        <p:spPr>
          <a:xfrm rot="-5400000">
            <a:off x="6972875" y="2746250"/>
            <a:ext cx="3602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d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200" i="0" u="none" strike="noStrike" cap="none" dirty="0">
              <a:solidFill>
                <a:srgbClr val="8888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A319A-BF40-424D-A7C7-EFD1089F6AB9}"/>
              </a:ext>
            </a:extLst>
          </p:cNvPr>
          <p:cNvSpPr txBox="1"/>
          <p:nvPr/>
        </p:nvSpPr>
        <p:spPr>
          <a:xfrm>
            <a:off x="2297287" y="1139600"/>
            <a:ext cx="4549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mengecek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pada dataset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D728BF-EF45-43EE-A720-B76EF9D8BC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47" t="27021" r="602" b="9582"/>
          <a:stretch/>
        </p:blipFill>
        <p:spPr>
          <a:xfrm>
            <a:off x="1130825" y="1528700"/>
            <a:ext cx="6882346" cy="309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73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c4c427c72_0_227"/>
          <p:cNvSpPr txBox="1">
            <a:spLocks noGrp="1"/>
          </p:cNvSpPr>
          <p:nvPr>
            <p:ph type="title"/>
          </p:nvPr>
        </p:nvSpPr>
        <p:spPr>
          <a:xfrm>
            <a:off x="202750" y="198875"/>
            <a:ext cx="8629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None/>
            </a:pPr>
            <a:r>
              <a:rPr lang="id" sz="3040" b="1">
                <a:solidFill>
                  <a:srgbClr val="36949B"/>
                </a:solidFill>
                <a:latin typeface="Roboto"/>
                <a:ea typeface="Roboto"/>
                <a:cs typeface="Roboto"/>
                <a:sym typeface="Roboto"/>
              </a:rPr>
              <a:t>Python Practice in Google Collaboration</a:t>
            </a:r>
            <a:endParaRPr sz="232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g26c4c427c72_0_227"/>
          <p:cNvSpPr txBox="1"/>
          <p:nvPr/>
        </p:nvSpPr>
        <p:spPr>
          <a:xfrm>
            <a:off x="212775" y="771575"/>
            <a:ext cx="82323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d" sz="120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Screenshot hasil latihan menggunakan dataset dan google collab yang sudah disediakan pada slide ini. </a:t>
            </a:r>
            <a:endParaRPr sz="1200" i="0" u="none" strike="noStrike" cap="none">
              <a:solidFill>
                <a:srgbClr val="8888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0" name="Google Shape;180;g26c4c427c72_0_227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181" name="Google Shape;181;g26c4c427c72_0_227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26c4c427c72_0_227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26c4c427c72_0_227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g26c4c427c72_0_227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185" name="Google Shape;185;g26c4c427c72_0_227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26c4c427c72_0_227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26c4c427c72_0_227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26c4c427c72_0_227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26c4c427c72_0_227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g26c4c427c72_0_227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g26c4c427c72_0_227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26c4c427c72_0_227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26c4c427c72_0_227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g26c4c427c72_0_22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95" name="Google Shape;195;g26c4c427c72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6c4c427c72_0_227"/>
          <p:cNvSpPr txBox="1"/>
          <p:nvPr/>
        </p:nvSpPr>
        <p:spPr>
          <a:xfrm rot="-5400000">
            <a:off x="6972875" y="2746250"/>
            <a:ext cx="3602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d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200" i="0" u="none" strike="noStrike" cap="none" dirty="0">
              <a:solidFill>
                <a:srgbClr val="8888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A319A-BF40-424D-A7C7-EFD1089F6AB9}"/>
              </a:ext>
            </a:extLst>
          </p:cNvPr>
          <p:cNvSpPr txBox="1"/>
          <p:nvPr/>
        </p:nvSpPr>
        <p:spPr>
          <a:xfrm>
            <a:off x="2297287" y="1338890"/>
            <a:ext cx="4549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visualisasi</a:t>
            </a:r>
            <a:r>
              <a:rPr lang="en-US" dirty="0"/>
              <a:t> data </a:t>
            </a:r>
            <a:r>
              <a:rPr lang="en-US" dirty="0" err="1"/>
              <a:t>menjadi</a:t>
            </a:r>
            <a:r>
              <a:rPr lang="en-US" dirty="0"/>
              <a:t> chart </a:t>
            </a:r>
            <a:r>
              <a:rPr lang="en-US" dirty="0" err="1"/>
              <a:t>menggunakan</a:t>
            </a:r>
            <a:r>
              <a:rPr lang="en-US" dirty="0"/>
              <a:t> matplotlib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11EED-E270-47B2-87BE-8CFA14D5FF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24" t="32393" r="603" b="36125"/>
          <a:stretch/>
        </p:blipFill>
        <p:spPr>
          <a:xfrm>
            <a:off x="774244" y="2035767"/>
            <a:ext cx="7595508" cy="181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29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c4c427c72_0_227"/>
          <p:cNvSpPr txBox="1">
            <a:spLocks noGrp="1"/>
          </p:cNvSpPr>
          <p:nvPr>
            <p:ph type="title"/>
          </p:nvPr>
        </p:nvSpPr>
        <p:spPr>
          <a:xfrm>
            <a:off x="202750" y="198875"/>
            <a:ext cx="8629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None/>
            </a:pPr>
            <a:r>
              <a:rPr lang="id" sz="3040" b="1">
                <a:solidFill>
                  <a:srgbClr val="36949B"/>
                </a:solidFill>
                <a:latin typeface="Roboto"/>
                <a:ea typeface="Roboto"/>
                <a:cs typeface="Roboto"/>
                <a:sym typeface="Roboto"/>
              </a:rPr>
              <a:t>Python Practice in Google Collaboration</a:t>
            </a:r>
            <a:endParaRPr sz="232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g26c4c427c72_0_227"/>
          <p:cNvSpPr txBox="1"/>
          <p:nvPr/>
        </p:nvSpPr>
        <p:spPr>
          <a:xfrm>
            <a:off x="212775" y="771575"/>
            <a:ext cx="82323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d" sz="120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Screenshot hasil latihan menggunakan dataset dan google collab yang sudah disediakan pada slide ini. </a:t>
            </a:r>
            <a:endParaRPr sz="1200" i="0" u="none" strike="noStrike" cap="none">
              <a:solidFill>
                <a:srgbClr val="8888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0" name="Google Shape;180;g26c4c427c72_0_227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181" name="Google Shape;181;g26c4c427c72_0_227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26c4c427c72_0_227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26c4c427c72_0_227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g26c4c427c72_0_227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185" name="Google Shape;185;g26c4c427c72_0_227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26c4c427c72_0_227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26c4c427c72_0_227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26c4c427c72_0_227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26c4c427c72_0_227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g26c4c427c72_0_227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g26c4c427c72_0_227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26c4c427c72_0_227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26c4c427c72_0_227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g26c4c427c72_0_22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95" name="Google Shape;195;g26c4c427c72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6c4c427c72_0_227"/>
          <p:cNvSpPr txBox="1"/>
          <p:nvPr/>
        </p:nvSpPr>
        <p:spPr>
          <a:xfrm rot="-5400000">
            <a:off x="6972875" y="2746250"/>
            <a:ext cx="3602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d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200" i="0" u="none" strike="noStrike" cap="none" dirty="0">
              <a:solidFill>
                <a:srgbClr val="8888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A319A-BF40-424D-A7C7-EFD1089F6AB9}"/>
              </a:ext>
            </a:extLst>
          </p:cNvPr>
          <p:cNvSpPr txBox="1"/>
          <p:nvPr/>
        </p:nvSpPr>
        <p:spPr>
          <a:xfrm rot="16200000">
            <a:off x="-358780" y="2680457"/>
            <a:ext cx="25088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grafik</a:t>
            </a:r>
            <a:r>
              <a:rPr lang="en-US" dirty="0"/>
              <a:t> data </a:t>
            </a:r>
            <a:r>
              <a:rPr lang="en-US" dirty="0" err="1"/>
              <a:t>dari</a:t>
            </a:r>
            <a:r>
              <a:rPr lang="en-US" dirty="0"/>
              <a:t> sales, quantity, discount dan profit</a:t>
            </a:r>
            <a:endParaRPr lang="en-ID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750042-ECB5-4B33-AFF1-5646AF482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556" y="1087324"/>
            <a:ext cx="2445484" cy="19590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F789DF-7EBD-44DE-A56D-59D84A3972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624" y="1087323"/>
            <a:ext cx="2562578" cy="19590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E016EB-CB61-41BD-8266-160F5F84F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624" y="3028718"/>
            <a:ext cx="2562578" cy="20378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745FAA-887C-4F90-BC9F-120AA7F85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0151" y="3028718"/>
            <a:ext cx="2692579" cy="20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18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c4c427c72_0_305"/>
          <p:cNvSpPr txBox="1"/>
          <p:nvPr/>
        </p:nvSpPr>
        <p:spPr>
          <a:xfrm>
            <a:off x="332350" y="299525"/>
            <a:ext cx="8520600" cy="13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id" sz="5200" b="1" i="0" u="none" strike="noStrike" cap="none">
                <a:solidFill>
                  <a:srgbClr val="0097A7"/>
                </a:solidFill>
                <a:latin typeface="Roboto"/>
                <a:ea typeface="Roboto"/>
                <a:cs typeface="Roboto"/>
                <a:sym typeface="Roboto"/>
              </a:rPr>
              <a:t>Follow me!</a:t>
            </a:r>
            <a:endParaRPr sz="5200" b="0" i="0" u="none" strike="noStrike" cap="none">
              <a:solidFill>
                <a:srgbClr val="0097A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g26c4c427c72_0_305"/>
          <p:cNvSpPr txBox="1"/>
          <p:nvPr/>
        </p:nvSpPr>
        <p:spPr>
          <a:xfrm>
            <a:off x="398525" y="1685150"/>
            <a:ext cx="4962000" cy="17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d" sz="20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Instagram :</a:t>
            </a:r>
            <a:r>
              <a:rPr lang="en-US" sz="20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@mhabibr02</a:t>
            </a:r>
            <a:endParaRPr lang="en-ID" sz="20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20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LinkedIn : Muhammad Aziz Habiburrahim</a:t>
            </a:r>
            <a:endParaRPr lang="en-ID" sz="11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g26c4c427c72_0_3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2925" y="830550"/>
            <a:ext cx="3482400" cy="34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26c4c427c72_0_305"/>
          <p:cNvSpPr txBox="1"/>
          <p:nvPr/>
        </p:nvSpPr>
        <p:spPr>
          <a:xfrm>
            <a:off x="454075" y="3800825"/>
            <a:ext cx="5267700" cy="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Short Class Data Science and Data Analysis</a:t>
            </a:r>
            <a:endParaRPr sz="20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d" sz="2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by @myskill.id</a:t>
            </a:r>
            <a:endParaRPr sz="20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g26c4c427c72_0_152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155" name="Google Shape;155;g26c4c427c72_0_15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g26c4c427c72_0_15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26c4c427c72_0_15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" name="Google Shape;158;g26c4c427c72_0_152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159" name="Google Shape;159;g26c4c427c72_0_15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g26c4c427c72_0_15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g26c4c427c72_0_15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g26c4c427c72_0_15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g26c4c427c72_0_15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g26c4c427c72_0_15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26c4c427c72_0_15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26c4c427c72_0_15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g26c4c427c72_0_15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Google Shape;168;g26c4c427c72_0_15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69" name="Google Shape;169;g26c4c427c72_0_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6c4c427c72_0_152"/>
          <p:cNvSpPr txBox="1"/>
          <p:nvPr/>
        </p:nvSpPr>
        <p:spPr>
          <a:xfrm>
            <a:off x="359325" y="175850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600" b="1" i="0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Course Summary</a:t>
            </a:r>
            <a:endParaRPr sz="36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g26c4c427c72_0_152"/>
          <p:cNvSpPr txBox="1"/>
          <p:nvPr/>
        </p:nvSpPr>
        <p:spPr>
          <a:xfrm>
            <a:off x="359325" y="803275"/>
            <a:ext cx="7973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id" sz="1100" b="0" i="1" u="none" strike="noStrike" cap="none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Buat rangkuman singkat tentang materi yang baru kamu pelajari di sini, yuk! :)</a:t>
            </a:r>
            <a:endParaRPr sz="1100" b="0" i="1" u="none" strike="noStrike" cap="none">
              <a:solidFill>
                <a:srgbClr val="99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72" name="Google Shape;172;g26c4c427c72_0_152"/>
          <p:cNvGraphicFramePr/>
          <p:nvPr>
            <p:extLst>
              <p:ext uri="{D42A27DB-BD31-4B8C-83A1-F6EECF244321}">
                <p14:modId xmlns:p14="http://schemas.microsoft.com/office/powerpoint/2010/main" val="3918022895"/>
              </p:ext>
            </p:extLst>
          </p:nvPr>
        </p:nvGraphicFramePr>
        <p:xfrm>
          <a:off x="436475" y="1220400"/>
          <a:ext cx="8024725" cy="2956470"/>
        </p:xfrm>
        <a:graphic>
          <a:graphicData uri="http://schemas.openxmlformats.org/drawingml/2006/table">
            <a:tbl>
              <a:tblPr>
                <a:noFill/>
                <a:tableStyleId>{1EC2F0B2-A963-4EA9-9A20-3586C8D06647}</a:tableStyleId>
              </a:tblPr>
              <a:tblGrid>
                <a:gridCol w="180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id" sz="1400" b="1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Poin Belajar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20A2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id" sz="1400" b="1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Rangkuman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20A2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id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Introduction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r>
                        <a:rPr lang="en-ID" sz="1200" dirty="0"/>
                        <a:t>Python </a:t>
                      </a:r>
                      <a:r>
                        <a:rPr lang="en-ID" sz="1200" dirty="0" err="1"/>
                        <a:t>adalah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bahasa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pemrograman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tingkat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tinggi</a:t>
                      </a:r>
                      <a:r>
                        <a:rPr lang="en-ID" sz="1200" dirty="0"/>
                        <a:t> yang </a:t>
                      </a:r>
                      <a:r>
                        <a:rPr lang="en-ID" sz="1200" dirty="0" err="1"/>
                        <a:t>dirancang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untuk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kemudahan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penggunaan</a:t>
                      </a:r>
                      <a:r>
                        <a:rPr lang="en-ID" sz="1200" dirty="0"/>
                        <a:t> dan </a:t>
                      </a:r>
                      <a:r>
                        <a:rPr lang="en-ID" sz="1200" dirty="0" err="1"/>
                        <a:t>pembacaan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kode</a:t>
                      </a:r>
                      <a:r>
                        <a:rPr lang="en-ID" sz="1200" dirty="0"/>
                        <a:t>. </a:t>
                      </a:r>
                      <a:r>
                        <a:rPr lang="en-ID" sz="1200" dirty="0" err="1"/>
                        <a:t>Dikembangkan</a:t>
                      </a:r>
                      <a:r>
                        <a:rPr lang="en-ID" sz="1200" dirty="0"/>
                        <a:t> oleh Guido van Rossum pada </a:t>
                      </a:r>
                      <a:r>
                        <a:rPr lang="en-ID" sz="1200" dirty="0" err="1"/>
                        <a:t>tahun</a:t>
                      </a:r>
                      <a:r>
                        <a:rPr lang="en-ID" sz="1200" dirty="0"/>
                        <a:t> 1991, Python </a:t>
                      </a:r>
                      <a:r>
                        <a:rPr lang="en-ID" sz="1200" dirty="0" err="1"/>
                        <a:t>mendukung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berbagai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paradigma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pemrograman</a:t>
                      </a:r>
                      <a:r>
                        <a:rPr lang="en-ID" sz="1200" dirty="0"/>
                        <a:t>, </a:t>
                      </a:r>
                      <a:r>
                        <a:rPr lang="en-ID" sz="1200" dirty="0" err="1"/>
                        <a:t>termasuk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pemrograman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berorientasi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objek</a:t>
                      </a:r>
                      <a:r>
                        <a:rPr lang="en-ID" sz="1200" dirty="0"/>
                        <a:t> dan </a:t>
                      </a:r>
                      <a:r>
                        <a:rPr lang="en-ID" sz="1200" dirty="0" err="1"/>
                        <a:t>fungsional</a:t>
                      </a:r>
                      <a:r>
                        <a:rPr lang="en-ID" sz="1200" dirty="0"/>
                        <a:t>. </a:t>
                      </a:r>
                      <a:r>
                        <a:rPr lang="en-ID" sz="1200" dirty="0" err="1"/>
                        <a:t>Dengan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sintaksis</a:t>
                      </a:r>
                      <a:r>
                        <a:rPr lang="en-ID" sz="1200" dirty="0"/>
                        <a:t> yang </a:t>
                      </a:r>
                      <a:r>
                        <a:rPr lang="en-ID" sz="1200" dirty="0" err="1"/>
                        <a:t>sederhana</a:t>
                      </a:r>
                      <a:r>
                        <a:rPr lang="en-ID" sz="1200" dirty="0"/>
                        <a:t> dan </a:t>
                      </a:r>
                      <a:r>
                        <a:rPr lang="en-ID" sz="1200" dirty="0" err="1"/>
                        <a:t>kuat</a:t>
                      </a:r>
                      <a:r>
                        <a:rPr lang="en-ID" sz="1200" dirty="0"/>
                        <a:t>, Python </a:t>
                      </a:r>
                      <a:r>
                        <a:rPr lang="en-ID" sz="1200" dirty="0" err="1"/>
                        <a:t>banyak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digunakan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dalam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pengembangan</a:t>
                      </a:r>
                      <a:r>
                        <a:rPr lang="en-ID" sz="1200" dirty="0"/>
                        <a:t> web, </a:t>
                      </a:r>
                      <a:r>
                        <a:rPr lang="en-ID" sz="1200" dirty="0" err="1"/>
                        <a:t>analisis</a:t>
                      </a:r>
                      <a:r>
                        <a:rPr lang="en-ID" sz="1200" dirty="0"/>
                        <a:t> data, </a:t>
                      </a:r>
                      <a:r>
                        <a:rPr lang="en-ID" sz="1200" dirty="0" err="1"/>
                        <a:t>kecerdasan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buatan</a:t>
                      </a:r>
                      <a:r>
                        <a:rPr lang="en-ID" sz="1200" dirty="0"/>
                        <a:t>, </a:t>
                      </a:r>
                      <a:r>
                        <a:rPr lang="en-ID" sz="1200" dirty="0" err="1"/>
                        <a:t>automasi</a:t>
                      </a:r>
                      <a:r>
                        <a:rPr lang="en-ID" sz="1200" dirty="0"/>
                        <a:t>, dan </a:t>
                      </a:r>
                      <a:r>
                        <a:rPr lang="en-ID" sz="1200" dirty="0" err="1"/>
                        <a:t>banyak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bidang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lainnya</a:t>
                      </a:r>
                      <a:r>
                        <a:rPr lang="en-ID" sz="1200" dirty="0"/>
                        <a:t>. 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id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 Syntax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ID" sz="1200" dirty="0"/>
                        <a:t>Python syntax </a:t>
                      </a:r>
                      <a:r>
                        <a:rPr lang="en-ID" sz="1200" dirty="0" err="1"/>
                        <a:t>merujuk</a:t>
                      </a:r>
                      <a:r>
                        <a:rPr lang="en-ID" sz="1200" dirty="0"/>
                        <a:t> pada </a:t>
                      </a:r>
                      <a:r>
                        <a:rPr lang="en-ID" sz="1200" dirty="0" err="1"/>
                        <a:t>aturan</a:t>
                      </a:r>
                      <a:r>
                        <a:rPr lang="en-ID" sz="1200" dirty="0"/>
                        <a:t> dan </a:t>
                      </a:r>
                      <a:r>
                        <a:rPr lang="en-ID" sz="1200" dirty="0" err="1"/>
                        <a:t>struktur</a:t>
                      </a:r>
                      <a:r>
                        <a:rPr lang="en-ID" sz="1200" dirty="0"/>
                        <a:t> yang </a:t>
                      </a:r>
                      <a:r>
                        <a:rPr lang="en-ID" sz="1200" dirty="0" err="1"/>
                        <a:t>digunakan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untuk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menulis</a:t>
                      </a:r>
                      <a:r>
                        <a:rPr lang="en-ID" sz="1200" dirty="0"/>
                        <a:t> program Python. Python </a:t>
                      </a:r>
                      <a:r>
                        <a:rPr lang="en-ID" sz="1200" dirty="0" err="1"/>
                        <a:t>memiliki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sintaksis</a:t>
                      </a:r>
                      <a:r>
                        <a:rPr lang="en-ID" sz="1200" dirty="0"/>
                        <a:t> yang </a:t>
                      </a:r>
                      <a:r>
                        <a:rPr lang="en-ID" sz="1200" dirty="0" err="1"/>
                        <a:t>sederhana</a:t>
                      </a:r>
                      <a:r>
                        <a:rPr lang="en-ID" sz="1200" dirty="0"/>
                        <a:t> dan </a:t>
                      </a:r>
                      <a:r>
                        <a:rPr lang="en-ID" sz="1200" dirty="0" err="1"/>
                        <a:t>mudah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dibaca</a:t>
                      </a:r>
                      <a:r>
                        <a:rPr lang="en-ID" sz="1200" dirty="0"/>
                        <a:t>, </a:t>
                      </a:r>
                      <a:r>
                        <a:rPr lang="en-ID" sz="1200" dirty="0" err="1"/>
                        <a:t>dengan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indentasi</a:t>
                      </a:r>
                      <a:r>
                        <a:rPr lang="en-ID" sz="1200" dirty="0"/>
                        <a:t> yang </a:t>
                      </a:r>
                      <a:r>
                        <a:rPr lang="en-ID" sz="1200" dirty="0" err="1"/>
                        <a:t>digunakan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untuk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menandakan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blok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kode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daripada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tanda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kurung</a:t>
                      </a:r>
                      <a:r>
                        <a:rPr lang="en-ID" sz="1200" dirty="0"/>
                        <a:t>. </a:t>
                      </a:r>
                      <a:r>
                        <a:rPr lang="en-ID" sz="1200" dirty="0" err="1"/>
                        <a:t>Setiap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pernyataan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diakhiri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dengan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baris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baru</a:t>
                      </a:r>
                      <a:r>
                        <a:rPr lang="en-ID" sz="1200" dirty="0"/>
                        <a:t>, dan </a:t>
                      </a:r>
                      <a:r>
                        <a:rPr lang="en-ID" sz="1200" dirty="0" err="1"/>
                        <a:t>komentar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dapat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ditulis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menggunakan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tanda</a:t>
                      </a:r>
                      <a:r>
                        <a:rPr lang="en-ID" sz="1200" dirty="0"/>
                        <a:t> #. </a:t>
                      </a:r>
                      <a:r>
                        <a:rPr lang="en-ID" sz="1200" dirty="0" err="1"/>
                        <a:t>Variabel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tidak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memerlukan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deklarasi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tipe</a:t>
                      </a:r>
                      <a:r>
                        <a:rPr lang="en-ID" sz="1200" dirty="0"/>
                        <a:t> data </a:t>
                      </a:r>
                      <a:r>
                        <a:rPr lang="en-ID" sz="1200" dirty="0" err="1"/>
                        <a:t>eksplisit</a:t>
                      </a:r>
                      <a:r>
                        <a:rPr lang="en-ID" sz="1200" dirty="0"/>
                        <a:t>, dan Python </a:t>
                      </a:r>
                      <a:r>
                        <a:rPr lang="en-ID" sz="1200" dirty="0" err="1"/>
                        <a:t>mendukung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berbagai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tipe</a:t>
                      </a:r>
                      <a:r>
                        <a:rPr lang="en-ID" sz="1200" dirty="0"/>
                        <a:t> data </a:t>
                      </a:r>
                      <a:r>
                        <a:rPr lang="en-ID" sz="1200" dirty="0" err="1"/>
                        <a:t>seperti</a:t>
                      </a:r>
                      <a:r>
                        <a:rPr lang="en-ID" sz="1200" dirty="0"/>
                        <a:t> integer, string, list, dan dictionary. </a:t>
                      </a:r>
                      <a:endParaRPr sz="12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3" name="Google Shape;173;g26c4c427c72_0_152"/>
          <p:cNvSpPr txBox="1"/>
          <p:nvPr/>
        </p:nvSpPr>
        <p:spPr>
          <a:xfrm rot="-5400000">
            <a:off x="6972875" y="2746250"/>
            <a:ext cx="3602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d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200" i="0" u="none" strike="noStrike" cap="none" dirty="0">
              <a:solidFill>
                <a:srgbClr val="8888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g26c4c427c72_0_152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155" name="Google Shape;155;g26c4c427c72_0_15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g26c4c427c72_0_15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26c4c427c72_0_15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" name="Google Shape;158;g26c4c427c72_0_152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159" name="Google Shape;159;g26c4c427c72_0_15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g26c4c427c72_0_15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g26c4c427c72_0_15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g26c4c427c72_0_15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g26c4c427c72_0_15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g26c4c427c72_0_15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26c4c427c72_0_15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26c4c427c72_0_15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g26c4c427c72_0_15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Google Shape;168;g26c4c427c72_0_15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69" name="Google Shape;169;g26c4c427c72_0_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6c4c427c72_0_152"/>
          <p:cNvSpPr txBox="1"/>
          <p:nvPr/>
        </p:nvSpPr>
        <p:spPr>
          <a:xfrm>
            <a:off x="359325" y="175850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600" b="1" i="0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Course Summary</a:t>
            </a:r>
            <a:endParaRPr sz="36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g26c4c427c72_0_152"/>
          <p:cNvSpPr txBox="1"/>
          <p:nvPr/>
        </p:nvSpPr>
        <p:spPr>
          <a:xfrm>
            <a:off x="359325" y="803275"/>
            <a:ext cx="7973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id" sz="1100" b="0" i="1" u="none" strike="noStrike" cap="none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Buat rangkuman singkat tentang materi yang baru kamu pelajari di sini, yuk! :)</a:t>
            </a:r>
            <a:endParaRPr sz="1100" b="0" i="1" u="none" strike="noStrike" cap="none">
              <a:solidFill>
                <a:srgbClr val="99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72" name="Google Shape;172;g26c4c427c72_0_152"/>
          <p:cNvGraphicFramePr/>
          <p:nvPr>
            <p:extLst>
              <p:ext uri="{D42A27DB-BD31-4B8C-83A1-F6EECF244321}">
                <p14:modId xmlns:p14="http://schemas.microsoft.com/office/powerpoint/2010/main" val="368557438"/>
              </p:ext>
            </p:extLst>
          </p:nvPr>
        </p:nvGraphicFramePr>
        <p:xfrm>
          <a:off x="436475" y="1220400"/>
          <a:ext cx="8024725" cy="2956470"/>
        </p:xfrm>
        <a:graphic>
          <a:graphicData uri="http://schemas.openxmlformats.org/drawingml/2006/table">
            <a:tbl>
              <a:tblPr>
                <a:noFill/>
                <a:tableStyleId>{1EC2F0B2-A963-4EA9-9A20-3586C8D06647}</a:tableStyleId>
              </a:tblPr>
              <a:tblGrid>
                <a:gridCol w="180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id" sz="1400" b="1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Poin Belajar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20A2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id" sz="1400" b="1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Rangkuman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20A2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id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Common Python Data Structures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r>
                        <a:rPr lang="en-ID" sz="1200" dirty="0"/>
                        <a:t>Python </a:t>
                      </a:r>
                      <a:r>
                        <a:rPr lang="en-ID" sz="1200" dirty="0" err="1"/>
                        <a:t>memiliki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beberapa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struktur</a:t>
                      </a:r>
                      <a:r>
                        <a:rPr lang="en-ID" sz="1200" dirty="0"/>
                        <a:t> data </a:t>
                      </a:r>
                      <a:r>
                        <a:rPr lang="en-ID" sz="1200" dirty="0" err="1"/>
                        <a:t>dasar</a:t>
                      </a:r>
                      <a:r>
                        <a:rPr lang="en-ID" sz="1200" dirty="0"/>
                        <a:t> yang </a:t>
                      </a:r>
                      <a:r>
                        <a:rPr lang="en-ID" sz="1200" dirty="0" err="1"/>
                        <a:t>umum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digunakan</a:t>
                      </a:r>
                      <a:r>
                        <a:rPr lang="en-ID" sz="1200" dirty="0"/>
                        <a:t>, </a:t>
                      </a:r>
                      <a:r>
                        <a:rPr lang="en-ID" sz="1200" dirty="0" err="1"/>
                        <a:t>yaitu</a:t>
                      </a:r>
                      <a:r>
                        <a:rPr lang="en-ID" sz="1200" dirty="0"/>
                        <a:t> list, tuple, set, dan dictionary. List </a:t>
                      </a:r>
                      <a:r>
                        <a:rPr lang="en-ID" sz="1200" dirty="0" err="1"/>
                        <a:t>adalah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urutan</a:t>
                      </a:r>
                      <a:r>
                        <a:rPr lang="en-ID" sz="1200" dirty="0"/>
                        <a:t> yang </a:t>
                      </a:r>
                      <a:r>
                        <a:rPr lang="en-ID" sz="1200" dirty="0" err="1"/>
                        <a:t>dapat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diubah</a:t>
                      </a:r>
                      <a:r>
                        <a:rPr lang="en-ID" sz="1200" dirty="0"/>
                        <a:t> (mutable) dan </a:t>
                      </a:r>
                      <a:r>
                        <a:rPr lang="en-ID" sz="1200" dirty="0" err="1"/>
                        <a:t>bisa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menyimpan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elemen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dengan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tipe</a:t>
                      </a:r>
                      <a:r>
                        <a:rPr lang="en-ID" sz="1200" dirty="0"/>
                        <a:t> data </a:t>
                      </a:r>
                      <a:r>
                        <a:rPr lang="en-ID" sz="1200" dirty="0" err="1"/>
                        <a:t>berbeda</a:t>
                      </a:r>
                      <a:r>
                        <a:rPr lang="en-ID" sz="1200" dirty="0"/>
                        <a:t>. Tuple </a:t>
                      </a:r>
                      <a:r>
                        <a:rPr lang="en-ID" sz="1200" dirty="0" err="1"/>
                        <a:t>mirip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dengan</a:t>
                      </a:r>
                      <a:r>
                        <a:rPr lang="en-ID" sz="1200" dirty="0"/>
                        <a:t> list, </a:t>
                      </a:r>
                      <a:r>
                        <a:rPr lang="en-ID" sz="1200" dirty="0" err="1"/>
                        <a:t>tetapi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bersifat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tidak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dapat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diubah</a:t>
                      </a:r>
                      <a:r>
                        <a:rPr lang="en-ID" sz="1200" dirty="0"/>
                        <a:t> (immutable). Set </a:t>
                      </a:r>
                      <a:r>
                        <a:rPr lang="en-ID" sz="1200" dirty="0" err="1"/>
                        <a:t>adalah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koleksi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unik</a:t>
                      </a:r>
                      <a:r>
                        <a:rPr lang="en-ID" sz="1200" dirty="0"/>
                        <a:t> yang </a:t>
                      </a:r>
                      <a:r>
                        <a:rPr lang="en-ID" sz="1200" dirty="0" err="1"/>
                        <a:t>tidak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memperbolehkan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elemen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duplikat</a:t>
                      </a:r>
                      <a:r>
                        <a:rPr lang="en-ID" sz="1200" dirty="0"/>
                        <a:t>, </a:t>
                      </a:r>
                      <a:r>
                        <a:rPr lang="en-ID" sz="1200" dirty="0" err="1"/>
                        <a:t>sementara</a:t>
                      </a:r>
                      <a:r>
                        <a:rPr lang="en-ID" sz="1200" dirty="0"/>
                        <a:t> dictionary </a:t>
                      </a:r>
                      <a:r>
                        <a:rPr lang="en-ID" sz="1200" dirty="0" err="1"/>
                        <a:t>menyimpan</a:t>
                      </a:r>
                      <a:r>
                        <a:rPr lang="en-ID" sz="1200" dirty="0"/>
                        <a:t> data </a:t>
                      </a:r>
                      <a:r>
                        <a:rPr lang="en-ID" sz="1200" dirty="0" err="1"/>
                        <a:t>dalam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pasangan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kunci-nilai</a:t>
                      </a:r>
                      <a:r>
                        <a:rPr lang="en-ID" sz="1200" dirty="0"/>
                        <a:t> yang </a:t>
                      </a:r>
                      <a:r>
                        <a:rPr lang="en-ID" sz="1200" dirty="0" err="1"/>
                        <a:t>memungkinkan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akses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cepat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menggunakan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kunci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sebagai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indeks</a:t>
                      </a:r>
                      <a:r>
                        <a:rPr lang="en-ID" sz="1200" dirty="0"/>
                        <a:t>.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Conditional Statement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D" sz="1200" dirty="0"/>
                        <a:t>Conditional statement </a:t>
                      </a:r>
                      <a:r>
                        <a:rPr lang="en-ID" sz="1200" dirty="0" err="1"/>
                        <a:t>adalah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struktur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dalam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pemrograman</a:t>
                      </a:r>
                      <a:r>
                        <a:rPr lang="en-ID" sz="1200" dirty="0"/>
                        <a:t> yang </a:t>
                      </a:r>
                      <a:r>
                        <a:rPr lang="en-ID" sz="1200" dirty="0" err="1"/>
                        <a:t>memungkinkan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eksekusi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suatu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perintah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berdasarkan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kondisi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tertentu</a:t>
                      </a:r>
                      <a:r>
                        <a:rPr lang="en-ID" sz="1200" dirty="0"/>
                        <a:t>. </a:t>
                      </a:r>
                      <a:r>
                        <a:rPr lang="en-ID" sz="1200" dirty="0" err="1"/>
                        <a:t>Biasanya</a:t>
                      </a:r>
                      <a:r>
                        <a:rPr lang="en-ID" sz="1200" dirty="0"/>
                        <a:t>, conditional statement </a:t>
                      </a:r>
                      <a:r>
                        <a:rPr lang="en-ID" sz="1200" dirty="0" err="1"/>
                        <a:t>menggunakan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perintah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seperti</a:t>
                      </a:r>
                      <a:r>
                        <a:rPr lang="en-ID" sz="1200" dirty="0"/>
                        <a:t> if, else, dan else if </a:t>
                      </a:r>
                      <a:r>
                        <a:rPr lang="en-ID" sz="1200" dirty="0" err="1"/>
                        <a:t>untuk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memeriksa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apakah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suatu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kondisi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benar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atau</a:t>
                      </a:r>
                      <a:r>
                        <a:rPr lang="en-ID" sz="1200" dirty="0"/>
                        <a:t> salah. </a:t>
                      </a:r>
                      <a:r>
                        <a:rPr lang="en-ID" sz="1200" dirty="0" err="1"/>
                        <a:t>Jika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kondisi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tersebut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benar</a:t>
                      </a:r>
                      <a:r>
                        <a:rPr lang="en-ID" sz="1200" dirty="0"/>
                        <a:t>, </a:t>
                      </a:r>
                      <a:r>
                        <a:rPr lang="en-ID" sz="1200" dirty="0" err="1"/>
                        <a:t>blok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kode</a:t>
                      </a:r>
                      <a:r>
                        <a:rPr lang="en-ID" sz="1200" dirty="0"/>
                        <a:t> yang </a:t>
                      </a:r>
                      <a:r>
                        <a:rPr lang="en-ID" sz="1200" dirty="0" err="1"/>
                        <a:t>terkait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akan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dijalankan</a:t>
                      </a:r>
                      <a:r>
                        <a:rPr lang="en-ID" sz="1200" dirty="0"/>
                        <a:t>; </a:t>
                      </a:r>
                      <a:r>
                        <a:rPr lang="en-ID" sz="1200" dirty="0" err="1"/>
                        <a:t>jika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tidak</a:t>
                      </a:r>
                      <a:r>
                        <a:rPr lang="en-ID" sz="1200" dirty="0"/>
                        <a:t>, program </a:t>
                      </a:r>
                      <a:r>
                        <a:rPr lang="en-ID" sz="1200" dirty="0" err="1"/>
                        <a:t>akan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melanjutkan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ke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alternatif</a:t>
                      </a:r>
                      <a:r>
                        <a:rPr lang="en-ID" sz="1200" dirty="0"/>
                        <a:t> yang </a:t>
                      </a:r>
                      <a:r>
                        <a:rPr lang="en-ID" sz="1200" dirty="0" err="1"/>
                        <a:t>ada</a:t>
                      </a:r>
                      <a:r>
                        <a:rPr lang="en-ID" sz="1200" dirty="0"/>
                        <a:t>. </a:t>
                      </a:r>
                      <a:r>
                        <a:rPr lang="en-ID" sz="1200" dirty="0" err="1"/>
                        <a:t>Ini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membantu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dalam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pengambilan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keputusan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dalam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alur</a:t>
                      </a:r>
                      <a:r>
                        <a:rPr lang="en-ID" sz="1200" dirty="0"/>
                        <a:t> program.</a:t>
                      </a:r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3" name="Google Shape;173;g26c4c427c72_0_152"/>
          <p:cNvSpPr txBox="1"/>
          <p:nvPr/>
        </p:nvSpPr>
        <p:spPr>
          <a:xfrm rot="-5400000">
            <a:off x="6972875" y="2746250"/>
            <a:ext cx="3602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d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200" i="0" u="none" strike="noStrike" cap="none" dirty="0">
              <a:solidFill>
                <a:srgbClr val="8888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27624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g26c4c427c72_0_152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155" name="Google Shape;155;g26c4c427c72_0_15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g26c4c427c72_0_15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26c4c427c72_0_15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" name="Google Shape;158;g26c4c427c72_0_152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159" name="Google Shape;159;g26c4c427c72_0_15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g26c4c427c72_0_15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g26c4c427c72_0_15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g26c4c427c72_0_15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g26c4c427c72_0_15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g26c4c427c72_0_15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26c4c427c72_0_15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26c4c427c72_0_15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g26c4c427c72_0_15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" name="Google Shape;168;g26c4c427c72_0_15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69" name="Google Shape;169;g26c4c427c72_0_1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6c4c427c72_0_152"/>
          <p:cNvSpPr txBox="1"/>
          <p:nvPr/>
        </p:nvSpPr>
        <p:spPr>
          <a:xfrm>
            <a:off x="359325" y="175850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600" b="1" i="0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Course Summary</a:t>
            </a:r>
            <a:endParaRPr sz="36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g26c4c427c72_0_152"/>
          <p:cNvSpPr txBox="1"/>
          <p:nvPr/>
        </p:nvSpPr>
        <p:spPr>
          <a:xfrm>
            <a:off x="359325" y="803275"/>
            <a:ext cx="7973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id" sz="1100" b="0" i="1" u="none" strike="noStrike" cap="none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Buat rangkuman singkat tentang materi yang baru kamu pelajari di sini, yuk! :)</a:t>
            </a:r>
            <a:endParaRPr sz="1100" b="0" i="1" u="none" strike="noStrike" cap="none">
              <a:solidFill>
                <a:srgbClr val="99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72" name="Google Shape;172;g26c4c427c72_0_152"/>
          <p:cNvGraphicFramePr/>
          <p:nvPr>
            <p:extLst>
              <p:ext uri="{D42A27DB-BD31-4B8C-83A1-F6EECF244321}">
                <p14:modId xmlns:p14="http://schemas.microsoft.com/office/powerpoint/2010/main" val="3042739533"/>
              </p:ext>
            </p:extLst>
          </p:nvPr>
        </p:nvGraphicFramePr>
        <p:xfrm>
          <a:off x="436475" y="1220400"/>
          <a:ext cx="8024725" cy="2773590"/>
        </p:xfrm>
        <a:graphic>
          <a:graphicData uri="http://schemas.openxmlformats.org/drawingml/2006/table">
            <a:tbl>
              <a:tblPr>
                <a:noFill/>
                <a:tableStyleId>{1EC2F0B2-A963-4EA9-9A20-3586C8D06647}</a:tableStyleId>
              </a:tblPr>
              <a:tblGrid>
                <a:gridCol w="180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0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2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id" sz="1400" b="1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Poin Belajar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20A2A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id" sz="1400" b="1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Rangkuman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solidFill>
                      <a:srgbClr val="20A2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Looping</a:t>
                      </a:r>
                      <a:endParaRPr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200" dirty="0"/>
                        <a:t>Looping </a:t>
                      </a:r>
                      <a:r>
                        <a:rPr lang="en-ID" sz="1200" dirty="0" err="1"/>
                        <a:t>dalam</a:t>
                      </a:r>
                      <a:r>
                        <a:rPr lang="en-ID" sz="1200" dirty="0"/>
                        <a:t> Python </a:t>
                      </a:r>
                      <a:r>
                        <a:rPr lang="en-ID" sz="1200" dirty="0" err="1"/>
                        <a:t>digunakan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untuk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menjalankan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suatu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blok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kode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secara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berulang</a:t>
                      </a:r>
                      <a:r>
                        <a:rPr lang="en-ID" sz="1200" dirty="0"/>
                        <a:t>. Ada </a:t>
                      </a:r>
                      <a:r>
                        <a:rPr lang="en-ID" sz="1200" dirty="0" err="1"/>
                        <a:t>dua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jenis</a:t>
                      </a:r>
                      <a:r>
                        <a:rPr lang="en-ID" sz="1200" dirty="0"/>
                        <a:t> looping yang </a:t>
                      </a:r>
                      <a:r>
                        <a:rPr lang="en-ID" sz="1200" dirty="0" err="1"/>
                        <a:t>umum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digunakan</a:t>
                      </a:r>
                      <a:r>
                        <a:rPr lang="en-ID" sz="1200" dirty="0"/>
                        <a:t>, </a:t>
                      </a:r>
                      <a:r>
                        <a:rPr lang="en-ID" sz="1200" dirty="0" err="1"/>
                        <a:t>yaitu</a:t>
                      </a:r>
                      <a:r>
                        <a:rPr lang="en-ID" sz="1200" dirty="0"/>
                        <a:t> for dan while. For </a:t>
                      </a:r>
                      <a:r>
                        <a:rPr lang="en-ID" sz="1200" dirty="0" err="1"/>
                        <a:t>digunakan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untuk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mengiterasi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elemen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dalam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sebuah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objek</a:t>
                      </a:r>
                      <a:r>
                        <a:rPr lang="en-ID" sz="1200" dirty="0"/>
                        <a:t>, </a:t>
                      </a:r>
                      <a:r>
                        <a:rPr lang="en-ID" sz="1200" dirty="0" err="1"/>
                        <a:t>seperti</a:t>
                      </a:r>
                      <a:r>
                        <a:rPr lang="en-ID" sz="1200" dirty="0"/>
                        <a:t> list </a:t>
                      </a:r>
                      <a:r>
                        <a:rPr lang="en-ID" sz="1200" dirty="0" err="1"/>
                        <a:t>atau</a:t>
                      </a:r>
                      <a:r>
                        <a:rPr lang="en-ID" sz="1200" dirty="0"/>
                        <a:t> string, </a:t>
                      </a:r>
                      <a:r>
                        <a:rPr lang="en-ID" sz="1200" dirty="0" err="1"/>
                        <a:t>sementara</a:t>
                      </a:r>
                      <a:r>
                        <a:rPr lang="en-ID" sz="1200" dirty="0"/>
                        <a:t> while </a:t>
                      </a:r>
                      <a:r>
                        <a:rPr lang="en-ID" sz="1200" dirty="0" err="1"/>
                        <a:t>terus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menjalankan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kode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selama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kondisi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tertentu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terpenuhi</a:t>
                      </a:r>
                      <a:r>
                        <a:rPr lang="en-ID" sz="1200" dirty="0"/>
                        <a:t>. </a:t>
                      </a:r>
                      <a:r>
                        <a:rPr lang="en-ID" sz="1200" dirty="0" err="1"/>
                        <a:t>Penggunaan</a:t>
                      </a:r>
                      <a:r>
                        <a:rPr lang="en-ID" sz="1200" dirty="0"/>
                        <a:t> looping </a:t>
                      </a:r>
                      <a:r>
                        <a:rPr lang="en-ID" sz="1200" dirty="0" err="1"/>
                        <a:t>memungkinkan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pengulangan</a:t>
                      </a:r>
                      <a:r>
                        <a:rPr lang="en-ID" sz="1200" dirty="0"/>
                        <a:t> yang </a:t>
                      </a:r>
                      <a:r>
                        <a:rPr lang="en-ID" sz="1200" dirty="0" err="1"/>
                        <a:t>efisien</a:t>
                      </a:r>
                      <a:r>
                        <a:rPr lang="en-ID" sz="1200" dirty="0"/>
                        <a:t> dan </a:t>
                      </a:r>
                      <a:r>
                        <a:rPr lang="en-ID" sz="1200" dirty="0" err="1"/>
                        <a:t>otomatis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tanpa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perlu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menulis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kode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berulang-ulang</a:t>
                      </a:r>
                      <a:r>
                        <a:rPr lang="en-ID" sz="1200" dirty="0"/>
                        <a:t>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Function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 sz="1200" dirty="0" err="1"/>
                        <a:t>Fungsi</a:t>
                      </a:r>
                      <a:r>
                        <a:rPr lang="en-ID" sz="1200" dirty="0"/>
                        <a:t> di Python </a:t>
                      </a:r>
                      <a:r>
                        <a:rPr lang="en-ID" sz="1200" dirty="0" err="1"/>
                        <a:t>adalah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blok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kode</a:t>
                      </a:r>
                      <a:r>
                        <a:rPr lang="en-ID" sz="1200" dirty="0"/>
                        <a:t> yang </a:t>
                      </a:r>
                      <a:r>
                        <a:rPr lang="en-ID" sz="1200" dirty="0" err="1"/>
                        <a:t>dapat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digunakan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kembali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untuk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menjalankan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tugas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tertentu</a:t>
                      </a:r>
                      <a:r>
                        <a:rPr lang="en-ID" sz="1200" dirty="0"/>
                        <a:t>. </a:t>
                      </a:r>
                      <a:r>
                        <a:rPr lang="en-ID" sz="1200" dirty="0" err="1"/>
                        <a:t>Fungsi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didefinisikan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dengan</a:t>
                      </a:r>
                      <a:r>
                        <a:rPr lang="en-ID" sz="1200" dirty="0"/>
                        <a:t> kata </a:t>
                      </a:r>
                      <a:r>
                        <a:rPr lang="en-ID" sz="1200" dirty="0" err="1"/>
                        <a:t>kunci</a:t>
                      </a:r>
                      <a:r>
                        <a:rPr lang="en-ID" sz="1200" dirty="0"/>
                        <a:t> def, </a:t>
                      </a:r>
                      <a:r>
                        <a:rPr lang="en-ID" sz="1200" dirty="0" err="1"/>
                        <a:t>diikuti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dengan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nama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fungsi</a:t>
                      </a:r>
                      <a:r>
                        <a:rPr lang="en-ID" sz="1200" dirty="0"/>
                        <a:t> dan parameter (</a:t>
                      </a:r>
                      <a:r>
                        <a:rPr lang="en-ID" sz="1200" dirty="0" err="1"/>
                        <a:t>jika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ada</a:t>
                      </a:r>
                      <a:r>
                        <a:rPr lang="en-ID" sz="1200" dirty="0"/>
                        <a:t>). </a:t>
                      </a:r>
                      <a:r>
                        <a:rPr lang="en-ID" sz="1200" dirty="0" err="1"/>
                        <a:t>Fungsi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dapat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mengembalikan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nilai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menggunakan</a:t>
                      </a:r>
                      <a:r>
                        <a:rPr lang="en-ID" sz="1200" dirty="0"/>
                        <a:t> kata </a:t>
                      </a:r>
                      <a:r>
                        <a:rPr lang="en-ID" sz="1200" dirty="0" err="1"/>
                        <a:t>kunci</a:t>
                      </a:r>
                      <a:r>
                        <a:rPr lang="en-ID" sz="1200" dirty="0"/>
                        <a:t> return. </a:t>
                      </a:r>
                      <a:r>
                        <a:rPr lang="en-ID" sz="1200" dirty="0" err="1"/>
                        <a:t>Fungsi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memungkinkan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modularitas</a:t>
                      </a:r>
                      <a:r>
                        <a:rPr lang="en-ID" sz="1200" dirty="0"/>
                        <a:t> dan </a:t>
                      </a:r>
                      <a:r>
                        <a:rPr lang="en-ID" sz="1200" dirty="0" err="1"/>
                        <a:t>memudahkan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pemeliharaan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kode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dengan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menghindari</a:t>
                      </a:r>
                      <a:r>
                        <a:rPr lang="en-ID" sz="1200" dirty="0"/>
                        <a:t> </a:t>
                      </a:r>
                      <a:r>
                        <a:rPr lang="en-ID" sz="1200" dirty="0" err="1"/>
                        <a:t>duplikasi</a:t>
                      </a:r>
                      <a:r>
                        <a:rPr lang="en-ID" sz="1200" dirty="0"/>
                        <a:t>.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3" name="Google Shape;173;g26c4c427c72_0_152"/>
          <p:cNvSpPr txBox="1"/>
          <p:nvPr/>
        </p:nvSpPr>
        <p:spPr>
          <a:xfrm rot="-5400000">
            <a:off x="6972875" y="2746250"/>
            <a:ext cx="3602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d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200" i="0" u="none" strike="noStrike" cap="none" dirty="0">
              <a:solidFill>
                <a:srgbClr val="8888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92578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c4c427c72_0_227"/>
          <p:cNvSpPr txBox="1">
            <a:spLocks noGrp="1"/>
          </p:cNvSpPr>
          <p:nvPr>
            <p:ph type="title"/>
          </p:nvPr>
        </p:nvSpPr>
        <p:spPr>
          <a:xfrm>
            <a:off x="202750" y="198875"/>
            <a:ext cx="8629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None/>
            </a:pPr>
            <a:r>
              <a:rPr lang="id" sz="3040" b="1">
                <a:solidFill>
                  <a:srgbClr val="36949B"/>
                </a:solidFill>
                <a:latin typeface="Roboto"/>
                <a:ea typeface="Roboto"/>
                <a:cs typeface="Roboto"/>
                <a:sym typeface="Roboto"/>
              </a:rPr>
              <a:t>Python Practice in Google Collaboration</a:t>
            </a:r>
            <a:endParaRPr sz="232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g26c4c427c72_0_227"/>
          <p:cNvSpPr txBox="1"/>
          <p:nvPr/>
        </p:nvSpPr>
        <p:spPr>
          <a:xfrm>
            <a:off x="212775" y="771575"/>
            <a:ext cx="82323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d" sz="120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Screenshot hasil latihan menggunakan dataset dan google collab yang sudah disediakan pada slide ini. </a:t>
            </a:r>
            <a:endParaRPr sz="1200" i="0" u="none" strike="noStrike" cap="none">
              <a:solidFill>
                <a:srgbClr val="8888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0" name="Google Shape;180;g26c4c427c72_0_227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181" name="Google Shape;181;g26c4c427c72_0_227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26c4c427c72_0_227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26c4c427c72_0_227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g26c4c427c72_0_227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185" name="Google Shape;185;g26c4c427c72_0_227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26c4c427c72_0_227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26c4c427c72_0_227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26c4c427c72_0_227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26c4c427c72_0_227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g26c4c427c72_0_227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g26c4c427c72_0_227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26c4c427c72_0_227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26c4c427c72_0_227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g26c4c427c72_0_22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95" name="Google Shape;195;g26c4c427c72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6c4c427c72_0_227"/>
          <p:cNvSpPr txBox="1"/>
          <p:nvPr/>
        </p:nvSpPr>
        <p:spPr>
          <a:xfrm rot="-5400000">
            <a:off x="6972875" y="2746250"/>
            <a:ext cx="3602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d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200" i="0" u="none" strike="noStrike" cap="none" dirty="0">
              <a:solidFill>
                <a:srgbClr val="8888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04A6C5-7403-44C3-ADF5-2ABCDAA871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62" t="40310" b="39638"/>
          <a:stretch/>
        </p:blipFill>
        <p:spPr>
          <a:xfrm>
            <a:off x="1145820" y="2755752"/>
            <a:ext cx="6852356" cy="1030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AA319A-BF40-424D-A7C7-EFD1089F6AB9}"/>
              </a:ext>
            </a:extLst>
          </p:cNvPr>
          <p:cNvSpPr txBox="1"/>
          <p:nvPr/>
        </p:nvSpPr>
        <p:spPr>
          <a:xfrm>
            <a:off x="2297287" y="1665693"/>
            <a:ext cx="4549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melakukan</a:t>
            </a:r>
            <a:r>
              <a:rPr lang="en-US" dirty="0"/>
              <a:t> import dataset </a:t>
            </a:r>
            <a:r>
              <a:rPr lang="en-US" dirty="0" err="1"/>
              <a:t>menggunakan</a:t>
            </a:r>
            <a:r>
              <a:rPr lang="en-US" dirty="0"/>
              <a:t> library pandas</a:t>
            </a:r>
            <a:endParaRPr lang="en-ID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c4c427c72_0_227"/>
          <p:cNvSpPr txBox="1">
            <a:spLocks noGrp="1"/>
          </p:cNvSpPr>
          <p:nvPr>
            <p:ph type="title"/>
          </p:nvPr>
        </p:nvSpPr>
        <p:spPr>
          <a:xfrm>
            <a:off x="202750" y="198875"/>
            <a:ext cx="8629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None/>
            </a:pPr>
            <a:r>
              <a:rPr lang="id" sz="3040" b="1">
                <a:solidFill>
                  <a:srgbClr val="36949B"/>
                </a:solidFill>
                <a:latin typeface="Roboto"/>
                <a:ea typeface="Roboto"/>
                <a:cs typeface="Roboto"/>
                <a:sym typeface="Roboto"/>
              </a:rPr>
              <a:t>Python Practice in Google Collaboration</a:t>
            </a:r>
            <a:endParaRPr sz="232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g26c4c427c72_0_227"/>
          <p:cNvSpPr txBox="1"/>
          <p:nvPr/>
        </p:nvSpPr>
        <p:spPr>
          <a:xfrm>
            <a:off x="212775" y="771575"/>
            <a:ext cx="82323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d" sz="120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Screenshot hasil latihan menggunakan dataset dan google collab yang sudah disediakan pada slide ini. </a:t>
            </a:r>
            <a:endParaRPr sz="1200" i="0" u="none" strike="noStrike" cap="none">
              <a:solidFill>
                <a:srgbClr val="8888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0" name="Google Shape;180;g26c4c427c72_0_227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181" name="Google Shape;181;g26c4c427c72_0_227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26c4c427c72_0_227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26c4c427c72_0_227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g26c4c427c72_0_227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185" name="Google Shape;185;g26c4c427c72_0_227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26c4c427c72_0_227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26c4c427c72_0_227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26c4c427c72_0_227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26c4c427c72_0_227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g26c4c427c72_0_227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g26c4c427c72_0_227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26c4c427c72_0_227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26c4c427c72_0_227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g26c4c427c72_0_22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95" name="Google Shape;195;g26c4c427c72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6c4c427c72_0_227"/>
          <p:cNvSpPr txBox="1"/>
          <p:nvPr/>
        </p:nvSpPr>
        <p:spPr>
          <a:xfrm rot="-5400000">
            <a:off x="6972875" y="2746250"/>
            <a:ext cx="3602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d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200" i="0" u="none" strike="noStrike" cap="none" dirty="0">
              <a:solidFill>
                <a:srgbClr val="8888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A319A-BF40-424D-A7C7-EFD1089F6AB9}"/>
              </a:ext>
            </a:extLst>
          </p:cNvPr>
          <p:cNvSpPr txBox="1"/>
          <p:nvPr/>
        </p:nvSpPr>
        <p:spPr>
          <a:xfrm>
            <a:off x="2751663" y="1098319"/>
            <a:ext cx="3640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menampilkan</a:t>
            </a:r>
            <a:r>
              <a:rPr lang="en-US" dirty="0"/>
              <a:t> dataset 5 </a:t>
            </a:r>
            <a:r>
              <a:rPr lang="en-US" dirty="0" err="1"/>
              <a:t>baris</a:t>
            </a:r>
            <a:r>
              <a:rPr lang="en-US" dirty="0"/>
              <a:t> </a:t>
            </a:r>
            <a:r>
              <a:rPr lang="en-US" dirty="0" err="1"/>
              <a:t>pertama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E258B8-97DA-4AF5-B845-6A53D93F20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13" t="33252" r="603" b="7811"/>
          <a:stretch/>
        </p:blipFill>
        <p:spPr>
          <a:xfrm>
            <a:off x="1007551" y="1732840"/>
            <a:ext cx="7128894" cy="293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94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c4c427c72_0_227"/>
          <p:cNvSpPr txBox="1">
            <a:spLocks noGrp="1"/>
          </p:cNvSpPr>
          <p:nvPr>
            <p:ph type="title"/>
          </p:nvPr>
        </p:nvSpPr>
        <p:spPr>
          <a:xfrm>
            <a:off x="202750" y="198875"/>
            <a:ext cx="8629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None/>
            </a:pPr>
            <a:r>
              <a:rPr lang="id" sz="3040" b="1">
                <a:solidFill>
                  <a:srgbClr val="36949B"/>
                </a:solidFill>
                <a:latin typeface="Roboto"/>
                <a:ea typeface="Roboto"/>
                <a:cs typeface="Roboto"/>
                <a:sym typeface="Roboto"/>
              </a:rPr>
              <a:t>Python Practice in Google Collaboration</a:t>
            </a:r>
            <a:endParaRPr sz="232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g26c4c427c72_0_227"/>
          <p:cNvSpPr txBox="1"/>
          <p:nvPr/>
        </p:nvSpPr>
        <p:spPr>
          <a:xfrm>
            <a:off x="212775" y="771575"/>
            <a:ext cx="82323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d" sz="120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Screenshot hasil latihan menggunakan dataset dan google collab yang sudah disediakan pada slide ini. </a:t>
            </a:r>
            <a:endParaRPr sz="1200" i="0" u="none" strike="noStrike" cap="none">
              <a:solidFill>
                <a:srgbClr val="8888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0" name="Google Shape;180;g26c4c427c72_0_227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181" name="Google Shape;181;g26c4c427c72_0_227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26c4c427c72_0_227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26c4c427c72_0_227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g26c4c427c72_0_227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185" name="Google Shape;185;g26c4c427c72_0_227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26c4c427c72_0_227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26c4c427c72_0_227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26c4c427c72_0_227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26c4c427c72_0_227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g26c4c427c72_0_227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g26c4c427c72_0_227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26c4c427c72_0_227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26c4c427c72_0_227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g26c4c427c72_0_22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95" name="Google Shape;195;g26c4c427c72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6c4c427c72_0_227"/>
          <p:cNvSpPr txBox="1"/>
          <p:nvPr/>
        </p:nvSpPr>
        <p:spPr>
          <a:xfrm rot="-5400000">
            <a:off x="6972875" y="2746250"/>
            <a:ext cx="3602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d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200" i="0" u="none" strike="noStrike" cap="none" dirty="0">
              <a:solidFill>
                <a:srgbClr val="8888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A319A-BF40-424D-A7C7-EFD1089F6AB9}"/>
              </a:ext>
            </a:extLst>
          </p:cNvPr>
          <p:cNvSpPr txBox="1"/>
          <p:nvPr/>
        </p:nvSpPr>
        <p:spPr>
          <a:xfrm>
            <a:off x="2297287" y="1051660"/>
            <a:ext cx="4549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menampilkan</a:t>
            </a:r>
            <a:r>
              <a:rPr lang="en-US" dirty="0"/>
              <a:t> dataset 5 </a:t>
            </a:r>
            <a:r>
              <a:rPr lang="en-US" dirty="0" err="1"/>
              <a:t>baris</a:t>
            </a:r>
            <a:r>
              <a:rPr lang="en-US" dirty="0"/>
              <a:t> </a:t>
            </a:r>
            <a:r>
              <a:rPr lang="en-US" dirty="0" err="1"/>
              <a:t>terakhir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E8D9F2-01A7-41B0-A0E8-A4E2F24BE3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60" t="30888" b="9013"/>
          <a:stretch/>
        </p:blipFill>
        <p:spPr>
          <a:xfrm>
            <a:off x="978657" y="1639522"/>
            <a:ext cx="7186682" cy="300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868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c4c427c72_0_227"/>
          <p:cNvSpPr txBox="1">
            <a:spLocks noGrp="1"/>
          </p:cNvSpPr>
          <p:nvPr>
            <p:ph type="title"/>
          </p:nvPr>
        </p:nvSpPr>
        <p:spPr>
          <a:xfrm>
            <a:off x="202750" y="198875"/>
            <a:ext cx="8629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None/>
            </a:pPr>
            <a:r>
              <a:rPr lang="id" sz="3040" b="1">
                <a:solidFill>
                  <a:srgbClr val="36949B"/>
                </a:solidFill>
                <a:latin typeface="Roboto"/>
                <a:ea typeface="Roboto"/>
                <a:cs typeface="Roboto"/>
                <a:sym typeface="Roboto"/>
              </a:rPr>
              <a:t>Python Practice in Google Collaboration</a:t>
            </a:r>
            <a:endParaRPr sz="232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g26c4c427c72_0_227"/>
          <p:cNvSpPr txBox="1"/>
          <p:nvPr/>
        </p:nvSpPr>
        <p:spPr>
          <a:xfrm>
            <a:off x="212775" y="771575"/>
            <a:ext cx="82323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d" sz="120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Screenshot hasil latihan menggunakan dataset dan google collab yang sudah disediakan pada slide ini. </a:t>
            </a:r>
            <a:endParaRPr sz="1200" i="0" u="none" strike="noStrike" cap="none">
              <a:solidFill>
                <a:srgbClr val="8888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0" name="Google Shape;180;g26c4c427c72_0_227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181" name="Google Shape;181;g26c4c427c72_0_227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26c4c427c72_0_227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26c4c427c72_0_227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g26c4c427c72_0_227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185" name="Google Shape;185;g26c4c427c72_0_227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26c4c427c72_0_227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26c4c427c72_0_227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26c4c427c72_0_227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26c4c427c72_0_227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g26c4c427c72_0_227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g26c4c427c72_0_227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26c4c427c72_0_227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26c4c427c72_0_227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g26c4c427c72_0_22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95" name="Google Shape;195;g26c4c427c72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6c4c427c72_0_227"/>
          <p:cNvSpPr txBox="1"/>
          <p:nvPr/>
        </p:nvSpPr>
        <p:spPr>
          <a:xfrm rot="-5400000">
            <a:off x="6972875" y="2746250"/>
            <a:ext cx="3602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d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200" i="0" u="none" strike="noStrike" cap="none" dirty="0">
              <a:solidFill>
                <a:srgbClr val="8888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A319A-BF40-424D-A7C7-EFD1089F6AB9}"/>
              </a:ext>
            </a:extLst>
          </p:cNvPr>
          <p:cNvSpPr txBox="1"/>
          <p:nvPr/>
        </p:nvSpPr>
        <p:spPr>
          <a:xfrm>
            <a:off x="2297287" y="1093335"/>
            <a:ext cx="4549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menampilkan</a:t>
            </a:r>
            <a:r>
              <a:rPr lang="en-US" dirty="0"/>
              <a:t> dataset 5 </a:t>
            </a:r>
            <a:r>
              <a:rPr lang="en-US" dirty="0" err="1"/>
              <a:t>baris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acak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868415-01A2-4B0A-9107-A87D8FFE3F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13" t="30285" r="603" b="7811"/>
          <a:stretch/>
        </p:blipFill>
        <p:spPr>
          <a:xfrm>
            <a:off x="1151464" y="1687662"/>
            <a:ext cx="6841067" cy="296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4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c4c427c72_0_227"/>
          <p:cNvSpPr txBox="1">
            <a:spLocks noGrp="1"/>
          </p:cNvSpPr>
          <p:nvPr>
            <p:ph type="title"/>
          </p:nvPr>
        </p:nvSpPr>
        <p:spPr>
          <a:xfrm>
            <a:off x="202750" y="198875"/>
            <a:ext cx="8629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40"/>
              <a:buNone/>
            </a:pPr>
            <a:r>
              <a:rPr lang="id" sz="3040" b="1">
                <a:solidFill>
                  <a:srgbClr val="36949B"/>
                </a:solidFill>
                <a:latin typeface="Roboto"/>
                <a:ea typeface="Roboto"/>
                <a:cs typeface="Roboto"/>
                <a:sym typeface="Roboto"/>
              </a:rPr>
              <a:t>Python Practice in Google Collaboration</a:t>
            </a:r>
            <a:endParaRPr sz="232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g26c4c427c72_0_227"/>
          <p:cNvSpPr txBox="1"/>
          <p:nvPr/>
        </p:nvSpPr>
        <p:spPr>
          <a:xfrm>
            <a:off x="212775" y="771575"/>
            <a:ext cx="82323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d" sz="120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Screenshot hasil latihan menggunakan dataset dan google collab yang sudah disediakan pada slide ini. </a:t>
            </a:r>
            <a:endParaRPr sz="1200" i="0" u="none" strike="noStrike" cap="none">
              <a:solidFill>
                <a:srgbClr val="8888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0" name="Google Shape;180;g26c4c427c72_0_227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181" name="Google Shape;181;g26c4c427c72_0_227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26c4c427c72_0_227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26c4c427c72_0_227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g26c4c427c72_0_227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185" name="Google Shape;185;g26c4c427c72_0_227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26c4c427c72_0_227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26c4c427c72_0_227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26c4c427c72_0_227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26c4c427c72_0_227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g26c4c427c72_0_227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g26c4c427c72_0_227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g26c4c427c72_0_227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26c4c427c72_0_227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g26c4c427c72_0_22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95" name="Google Shape;195;g26c4c427c72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6c4c427c72_0_227"/>
          <p:cNvSpPr txBox="1"/>
          <p:nvPr/>
        </p:nvSpPr>
        <p:spPr>
          <a:xfrm rot="-5400000">
            <a:off x="6972875" y="2746250"/>
            <a:ext cx="3602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id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200" dirty="0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200" i="0" u="none" strike="noStrike" cap="none" dirty="0">
              <a:solidFill>
                <a:srgbClr val="88888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A319A-BF40-424D-A7C7-EFD1089F6AB9}"/>
              </a:ext>
            </a:extLst>
          </p:cNvPr>
          <p:cNvSpPr txBox="1"/>
          <p:nvPr/>
        </p:nvSpPr>
        <p:spPr>
          <a:xfrm>
            <a:off x="2297287" y="1063682"/>
            <a:ext cx="4549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mengubah</a:t>
            </a:r>
            <a:r>
              <a:rPr lang="en-US" dirty="0"/>
              <a:t> dataset </a:t>
            </a:r>
            <a:r>
              <a:rPr lang="en-US" dirty="0" err="1"/>
              <a:t>menjadi</a:t>
            </a:r>
            <a:r>
              <a:rPr lang="en-US" dirty="0"/>
              <a:t> spreadsheets 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5904CF-5F4E-454F-84CF-8F0D6C91D2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13" t="23740" r="603" b="9013"/>
          <a:stretch/>
        </p:blipFill>
        <p:spPr>
          <a:xfrm>
            <a:off x="1056157" y="1401112"/>
            <a:ext cx="7031682" cy="322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8014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828</Words>
  <Application>Microsoft Office PowerPoint</Application>
  <PresentationFormat>On-screen Show (16:9)</PresentationFormat>
  <Paragraphs>89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Roboto</vt:lpstr>
      <vt:lpstr>Roboto Medium</vt:lpstr>
      <vt:lpstr>Arial</vt:lpstr>
      <vt:lpstr>Open Sans</vt:lpstr>
      <vt:lpstr>Caveat</vt:lpstr>
      <vt:lpstr>Calibri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Python Practice in Google Collaboration</vt:lpstr>
      <vt:lpstr>Python Practice in Google Collaboration</vt:lpstr>
      <vt:lpstr>Python Practice in Google Collaboration</vt:lpstr>
      <vt:lpstr>Python Practice in Google Collaboration</vt:lpstr>
      <vt:lpstr>Python Practice in Google Collaboration</vt:lpstr>
      <vt:lpstr>Python Practice in Google Collaboration</vt:lpstr>
      <vt:lpstr>Python Practice in Google Collaboration</vt:lpstr>
      <vt:lpstr>Python Practice in Google Collaboration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Muhammad Aziz Habiburrahim</cp:lastModifiedBy>
  <cp:revision>5</cp:revision>
  <dcterms:modified xsi:type="dcterms:W3CDTF">2025-01-07T07:34:26Z</dcterms:modified>
</cp:coreProperties>
</file>